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anose="020B0604020202020204" charset="0"/>
      <p:regular r:id="rId16"/>
    </p:embeddedFont>
    <p:embeddedFont>
      <p:font typeface="PT Serif" panose="020A0603040505020204" pitchFamily="18" charset="-52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4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38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sv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5" Type="http://schemas.openxmlformats.org/officeDocument/2006/relationships/image" Target="../media/image22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sv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728" y="491609"/>
            <a:ext cx="8921829" cy="1115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750"/>
              </a:lnSpc>
              <a:buNone/>
            </a:pPr>
            <a:r>
              <a:rPr lang="en-US" sz="7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EduChain Vote</a:t>
            </a:r>
            <a:endParaRPr lang="en-US" sz="7000" dirty="0"/>
          </a:p>
        </p:txBody>
      </p:sp>
      <p:sp>
        <p:nvSpPr>
          <p:cNvPr id="3" name="Text 1"/>
          <p:cNvSpPr/>
          <p:nvPr/>
        </p:nvSpPr>
        <p:spPr>
          <a:xfrm>
            <a:off x="679728" y="1861542"/>
            <a:ext cx="12922329" cy="446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Blockchain-Based Decentralized Voting System for Class Representative Elections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79728" y="2562344"/>
            <a:ext cx="1327094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Comprehensive Architectural Overview and Research Foundation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2762369" y="3728561"/>
            <a:ext cx="223039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Academic Rigor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79728" y="4109204"/>
            <a:ext cx="4313039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Grounding the solution in established research and frameworks.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67" y="3093244"/>
            <a:ext cx="4644747" cy="4644747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9841" y="4450318"/>
            <a:ext cx="238958" cy="238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637514" y="3728561"/>
            <a:ext cx="223039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Security &amp; Integrity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637514" y="4109204"/>
            <a:ext cx="4313158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blockchain's immutability for tamper-proof elections.</a:t>
            </a:r>
            <a:endParaRPr lang="en-US" sz="13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767" y="3093244"/>
            <a:ext cx="4644747" cy="4644747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1243" y="4450318"/>
            <a:ext cx="238958" cy="2389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37514" y="6178272"/>
            <a:ext cx="223039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Transparency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9637514" y="6558915"/>
            <a:ext cx="4313158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Making the electoral process fully auditable and verifiable.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2767" y="3093244"/>
            <a:ext cx="4644747" cy="4644747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1243" y="6141720"/>
            <a:ext cx="238958" cy="23895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762369" y="6178272"/>
            <a:ext cx="223039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Technical Stack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679728" y="6558915"/>
            <a:ext cx="4313039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Modern, robust technologies for implementation and scalability.</a:t>
            </a:r>
            <a:endParaRPr lang="en-US" sz="13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2767" y="3093244"/>
            <a:ext cx="4644747" cy="4644747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9841" y="6141720"/>
            <a:ext cx="238958" cy="2389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260A5D-5DE6-44C7-83D6-BA4BC667E8DF}"/>
              </a:ext>
            </a:extLst>
          </p:cNvPr>
          <p:cNvSpPr txBox="1"/>
          <p:nvPr/>
        </p:nvSpPr>
        <p:spPr>
          <a:xfrm>
            <a:off x="679728" y="1403498"/>
            <a:ext cx="82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Rishika Banerjee:16010122012 &amp; Aarushi Savla:16010123812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971" y="362307"/>
            <a:ext cx="6731318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Title Slide — Introduction to EduChain Vote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26971" y="1123950"/>
            <a:ext cx="6299478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 Decentralized Approach to Academic Governance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526971" y="1601510"/>
            <a:ext cx="8017193" cy="421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our presentation on </a:t>
            </a:r>
            <a:r>
              <a:rPr lang="en-US" sz="100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EduChain Vote</a:t>
            </a: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 blockchain-based decentralized voting platform developed to ensure secure, transparent, and tamper-proof elections within academic institutions.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26971" y="2141815"/>
            <a:ext cx="8017193" cy="421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system is designed not only to facilitate elections but also to serve as an educational showcase for decentralized application (DApp) development and blockchain utility in civic processes.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26971" y="2682121"/>
            <a:ext cx="80171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by: </a:t>
            </a:r>
            <a:r>
              <a:rPr lang="en-US" sz="1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Rishika Banerjee &amp; Aarushi Savla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26971" y="2939058"/>
            <a:ext cx="80171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 of Review: 21 October 2025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26971" y="3298150"/>
            <a:ext cx="8017193" cy="1006554"/>
          </a:xfrm>
          <a:prstGeom prst="roundRect">
            <a:avLst>
              <a:gd name="adj" fmla="val 1964"/>
            </a:avLst>
          </a:prstGeom>
          <a:solidFill>
            <a:srgbClr val="F2EEEE"/>
          </a:solidFill>
          <a:ln/>
        </p:spPr>
      </p:sp>
      <p:sp>
        <p:nvSpPr>
          <p:cNvPr id="9" name="Shape 7"/>
          <p:cNvSpPr/>
          <p:nvPr/>
        </p:nvSpPr>
        <p:spPr>
          <a:xfrm>
            <a:off x="658654" y="3429833"/>
            <a:ext cx="395287" cy="395288"/>
          </a:xfrm>
          <a:prstGeom prst="roundRect">
            <a:avLst>
              <a:gd name="adj" fmla="val 23130246"/>
            </a:avLst>
          </a:prstGeom>
          <a:solidFill>
            <a:srgbClr val="E04F00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58" y="3538418"/>
            <a:ext cx="177879" cy="17787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58654" y="3956804"/>
            <a:ext cx="172938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Ethereum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526971" y="4436388"/>
            <a:ext cx="8017193" cy="1006554"/>
          </a:xfrm>
          <a:prstGeom prst="roundRect">
            <a:avLst>
              <a:gd name="adj" fmla="val 1964"/>
            </a:avLst>
          </a:prstGeom>
          <a:solidFill>
            <a:srgbClr val="F2EEEE"/>
          </a:solidFill>
          <a:ln/>
        </p:spPr>
      </p:sp>
      <p:sp>
        <p:nvSpPr>
          <p:cNvPr id="13" name="Shape 10"/>
          <p:cNvSpPr/>
          <p:nvPr/>
        </p:nvSpPr>
        <p:spPr>
          <a:xfrm>
            <a:off x="658654" y="4568071"/>
            <a:ext cx="395287" cy="395288"/>
          </a:xfrm>
          <a:prstGeom prst="roundRect">
            <a:avLst>
              <a:gd name="adj" fmla="val 23130246"/>
            </a:avLst>
          </a:prstGeom>
          <a:solidFill>
            <a:srgbClr val="E04F00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358" y="4676656"/>
            <a:ext cx="177879" cy="177879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58654" y="5095042"/>
            <a:ext cx="172938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React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526971" y="5574625"/>
            <a:ext cx="8017193" cy="1006554"/>
          </a:xfrm>
          <a:prstGeom prst="roundRect">
            <a:avLst>
              <a:gd name="adj" fmla="val 1964"/>
            </a:avLst>
          </a:prstGeom>
          <a:solidFill>
            <a:srgbClr val="F2EEEE"/>
          </a:solidFill>
          <a:ln/>
        </p:spPr>
      </p:sp>
      <p:sp>
        <p:nvSpPr>
          <p:cNvPr id="17" name="Shape 13"/>
          <p:cNvSpPr/>
          <p:nvPr/>
        </p:nvSpPr>
        <p:spPr>
          <a:xfrm>
            <a:off x="658654" y="5706308"/>
            <a:ext cx="395287" cy="395288"/>
          </a:xfrm>
          <a:prstGeom prst="roundRect">
            <a:avLst>
              <a:gd name="adj" fmla="val 23130246"/>
            </a:avLst>
          </a:prstGeom>
          <a:solidFill>
            <a:srgbClr val="E04F00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358" y="5814893"/>
            <a:ext cx="177879" cy="177879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58654" y="6233279"/>
            <a:ext cx="172938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Hardhat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526971" y="6712863"/>
            <a:ext cx="8017193" cy="1006554"/>
          </a:xfrm>
          <a:prstGeom prst="roundRect">
            <a:avLst>
              <a:gd name="adj" fmla="val 1964"/>
            </a:avLst>
          </a:prstGeom>
          <a:solidFill>
            <a:srgbClr val="F2EEEE"/>
          </a:solidFill>
          <a:ln/>
        </p:spPr>
      </p:sp>
      <p:sp>
        <p:nvSpPr>
          <p:cNvPr id="21" name="Shape 16"/>
          <p:cNvSpPr/>
          <p:nvPr/>
        </p:nvSpPr>
        <p:spPr>
          <a:xfrm>
            <a:off x="658654" y="6844546"/>
            <a:ext cx="395287" cy="395288"/>
          </a:xfrm>
          <a:prstGeom prst="roundRect">
            <a:avLst>
              <a:gd name="adj" fmla="val 23130246"/>
            </a:avLst>
          </a:prstGeom>
          <a:solidFill>
            <a:srgbClr val="E04F00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358" y="6953131"/>
            <a:ext cx="177879" cy="177879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58654" y="7371517"/>
            <a:ext cx="172938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MetaMask</a:t>
            </a:r>
            <a:endParaRPr lang="en-US" sz="135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252" y="1140500"/>
            <a:ext cx="5237678" cy="52376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502" y="403146"/>
            <a:ext cx="12216170" cy="481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Motivation &amp; Background: Addressing the Flaws of Traditional Systems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86502" y="1236107"/>
            <a:ext cx="6549866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most schools and colleges, critical processes like class representative elections are still conducted through traditional paper-based or centralized digital systems. These mechanisms, while familiar, inherently possess vulnerabilities that compromise the integrity of the democratic process.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806410" y="2339697"/>
            <a:ext cx="6329958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“Conventional voting mechanisms suffer from cost, security, and transparency issues, making them prone to manipulation and distrust.”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806410" y="2940963"/>
            <a:ext cx="6329958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— El Kafhali (2024)</a:t>
            </a:r>
            <a:endParaRPr lang="en-US" sz="900" dirty="0"/>
          </a:p>
        </p:txBody>
      </p:sp>
      <p:sp>
        <p:nvSpPr>
          <p:cNvPr id="6" name="Shape 4"/>
          <p:cNvSpPr/>
          <p:nvPr/>
        </p:nvSpPr>
        <p:spPr>
          <a:xfrm>
            <a:off x="586502" y="2339697"/>
            <a:ext cx="15240" cy="788908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7" name="Text 5"/>
          <p:cNvSpPr/>
          <p:nvPr/>
        </p:nvSpPr>
        <p:spPr>
          <a:xfrm>
            <a:off x="586502" y="3293507"/>
            <a:ext cx="6549866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core problem lies in the single point of failure and the reliance on a trusted central authority, which can be inefficient, costly, and susceptible to fraud.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652" y="1269087"/>
            <a:ext cx="6549866" cy="654986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1652" y="7983855"/>
            <a:ext cx="6549866" cy="375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 representation of a traditional ballot counting process, highlighting manual intervention and lack of immediate transparency.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544" y="920353"/>
            <a:ext cx="12221408" cy="601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Problem Definition: The Hurdles of Centralized Elections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33544" y="1888688"/>
            <a:ext cx="1316331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identify five critical shortcomings in current class representative election methods that EduChain Vote is specifically designed to resolve: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544" y="2388275"/>
            <a:ext cx="550069" cy="5500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3544" y="3167539"/>
            <a:ext cx="288833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Lack of Transparency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733544" y="3638550"/>
            <a:ext cx="4234934" cy="1173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Results tabulation and vote counting processes are often opaque, forcing participants to rely solely on the organizing body's report without independent verification.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673" y="2388275"/>
            <a:ext cx="550069" cy="5500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97673" y="3167539"/>
            <a:ext cx="2989540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Verification Challenges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5197673" y="3638550"/>
            <a:ext cx="4234934" cy="1173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Verifying that every valid vote was counted and that no fraudulent votes were introduced is resource-intensive and often retrospective, undermining real-time trust.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1803" y="2388275"/>
            <a:ext cx="550069" cy="5500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61803" y="3167539"/>
            <a:ext cx="299501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Security Vulnerabilities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9661803" y="3638550"/>
            <a:ext cx="4235053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databases are prime targets for cyberattacks or insider tampering, risking the integrity of the entire electoral dataset.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544" y="5178743"/>
            <a:ext cx="550069" cy="55006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3544" y="5958007"/>
            <a:ext cx="288833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Centralized Authority</a:t>
            </a:r>
            <a:endParaRPr lang="en-US" sz="2250" dirty="0"/>
          </a:p>
        </p:txBody>
      </p:sp>
      <p:sp>
        <p:nvSpPr>
          <p:cNvPr id="15" name="Text 9"/>
          <p:cNvSpPr/>
          <p:nvPr/>
        </p:nvSpPr>
        <p:spPr>
          <a:xfrm>
            <a:off x="733544" y="6429018"/>
            <a:ext cx="4234934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Excessive control rests with a single administrative entity, creating potential for bias, veto power, and a single point of failure.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7673" y="5178743"/>
            <a:ext cx="550069" cy="55006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97673" y="5958007"/>
            <a:ext cx="288833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Limited Auditability</a:t>
            </a:r>
            <a:endParaRPr lang="en-US" sz="2250" dirty="0"/>
          </a:p>
        </p:txBody>
      </p:sp>
      <p:sp>
        <p:nvSpPr>
          <p:cNvPr id="18" name="Text 11"/>
          <p:cNvSpPr/>
          <p:nvPr/>
        </p:nvSpPr>
        <p:spPr>
          <a:xfrm>
            <a:off x="5197673" y="6429018"/>
            <a:ext cx="4234934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lack of a cryptographic trail makes complete and indisputable auditing difficult, especially regarding the immutability of the final tally.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2964"/>
            <a:ext cx="12406789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Research Foundation: Blockchain as the Trust Anchor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190107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Based on the work of S. El Kafhali (2024), blockchain technology provides a strong, decentralized foundation to overcome these pervasive voting challenges through its inherent properties.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59393"/>
            <a:ext cx="13042821" cy="4139922"/>
          </a:xfrm>
          <a:prstGeom prst="roundRect">
            <a:avLst>
              <a:gd name="adj" fmla="val 7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6701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2893695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 in Traditional Systems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911923" y="2893695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Blockchain Capability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820150" y="2893695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Blockchain Advantage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3337917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3464600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Tampering/Manipulation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911923" y="3464600"/>
            <a:ext cx="350389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Cryptographic Hashing &amp; Linked Blocks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820150" y="3464600"/>
            <a:ext cx="48104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Immutability</a:t>
            </a: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Once recorded, data cannot be altered.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226362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353044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Lack of Trust in Authority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911923" y="4353044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Distributed Ledger Technology (DLT)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8820150" y="4353044"/>
            <a:ext cx="48104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Transparency</a:t>
            </a: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All transactions are visible to all participants.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5114806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524148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Control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911923" y="5241488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Peer-to-Peer Network Structure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820150" y="5241488"/>
            <a:ext cx="48104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Decentralization</a:t>
            </a: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No single entity controls the voting outcome.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801410" y="6003250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99887" y="6129933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Cryptographic Verification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4911923" y="6129933"/>
            <a:ext cx="350389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Smart Contracts and Digital Signatures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820150" y="6129933"/>
            <a:ext cx="48104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Cryptographic Proofs</a:t>
            </a: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Ensuring voter authenticity and vote integrity.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93790" y="712255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Reference: El Kafhali, S. (2024) – Blockchain-Based Electronic Voting System: A Conceptual Framework and Proof-of-Concept Implementation.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823" y="767715"/>
            <a:ext cx="7788354" cy="1112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Objective: Implementing Secure and Educational Governance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77823" y="2134195"/>
            <a:ext cx="7788354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overarching goal is to design a secure, transparent, and educationally valuable blockchain-based voting system specifically tailored for student elections.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77823" y="3341370"/>
            <a:ext cx="677823" cy="1260515"/>
          </a:xfrm>
          <a:prstGeom prst="roundRect">
            <a:avLst>
              <a:gd name="adj" fmla="val 360063"/>
            </a:avLst>
          </a:prstGeom>
          <a:solidFill>
            <a:srgbClr val="F2EEE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635" y="3844528"/>
            <a:ext cx="254198" cy="2541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25072" y="3510796"/>
            <a:ext cx="275653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Eliminate Central Authority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525072" y="3890486"/>
            <a:ext cx="694110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 the dependency on manual, error-prone counting and the potential for unilateral decision-making by placing election logic on the smart contract.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677823" y="4771311"/>
            <a:ext cx="677823" cy="1260515"/>
          </a:xfrm>
          <a:prstGeom prst="roundRect">
            <a:avLst>
              <a:gd name="adj" fmla="val 360063"/>
            </a:avLst>
          </a:prstGeom>
          <a:solidFill>
            <a:srgbClr val="F2EEEE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635" y="5274469"/>
            <a:ext cx="254198" cy="2541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25072" y="4940737"/>
            <a:ext cx="2446139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Enable Verifiable Results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525072" y="5320427"/>
            <a:ext cx="694110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every student with the ability to publicly verify that their vote was cast correctly and included in the final, mathematically enforced tally.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677823" y="6201251"/>
            <a:ext cx="677823" cy="1260515"/>
          </a:xfrm>
          <a:prstGeom prst="roundRect">
            <a:avLst>
              <a:gd name="adj" fmla="val 360063"/>
            </a:avLst>
          </a:prstGeom>
          <a:solidFill>
            <a:srgbClr val="F2EEEE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635" y="6704409"/>
            <a:ext cx="254198" cy="25419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25072" y="6370677"/>
            <a:ext cx="2840831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Promote Blockchain Literacy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525072" y="6750368"/>
            <a:ext cx="694110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the platform as an interactive, real-world case study to teach students about DApps, smart contracts, and decentralized governance principles.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696" y="424577"/>
            <a:ext cx="10240923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Overview of EduChain Vote: The Decentralized Workflow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17696" y="1240155"/>
            <a:ext cx="1339500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EduChain Vote operates by ensuring every vote is treated as a secure transaction. This linear flow guarantees integrity from voter initiation to final tally: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22" y="1660922"/>
            <a:ext cx="13284637" cy="57286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6689" y="6293821"/>
            <a:ext cx="3164556" cy="395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Admin Dashboard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566689" y="4967721"/>
            <a:ext cx="3164556" cy="395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Record on Blockchain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566689" y="3655017"/>
            <a:ext cx="3164556" cy="395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Smart Contract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566689" y="2328917"/>
            <a:ext cx="3164556" cy="395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Students Vote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7696" y="7563326"/>
            <a:ext cx="13395008" cy="741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Narration Summary:</a:t>
            </a: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EduChain Vote works by recording every vote as a blockchain transaction verified through a smart contract. The smart contract rigorously enforces the "one-vote-per-student" rule, guaranteeing complete transparency, and ensuring that all election records are immutable and instantly auditable by all stakeholders. The Admin Dashboard serves only as a read-only interface to present the results confirmed by the network.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668536"/>
            <a:ext cx="10181034" cy="620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System Architecture: Three Interacting Layers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6642" y="1667470"/>
            <a:ext cx="1311711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architecture of EduChain Vote is divided into three distinct, yet deeply integrated, layers to maximize security, usability, and operational reliability.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6642" y="2182892"/>
            <a:ext cx="13117116" cy="1515070"/>
          </a:xfrm>
          <a:prstGeom prst="roundRect">
            <a:avLst>
              <a:gd name="adj" fmla="val 187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9502" y="2205752"/>
            <a:ext cx="756642" cy="1469350"/>
          </a:xfrm>
          <a:prstGeom prst="roundRect">
            <a:avLst>
              <a:gd name="adj" fmla="val 125"/>
            </a:avLst>
          </a:prstGeom>
          <a:solidFill>
            <a:srgbClr val="F2EEEE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960" y="2798564"/>
            <a:ext cx="283726" cy="28372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25216" y="2394823"/>
            <a:ext cx="3993356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Frontend (Presentation Layer)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725216" y="2880717"/>
            <a:ext cx="1212568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with </a:t>
            </a: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styled using </a:t>
            </a: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Tailwind CSS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This layer focuses on providing a secure, intuitive, and accessible user interface for students to cast their votes and view election results.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56642" y="3887033"/>
            <a:ext cx="13117116" cy="1515070"/>
          </a:xfrm>
          <a:prstGeom prst="roundRect">
            <a:avLst>
              <a:gd name="adj" fmla="val 187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79502" y="3909893"/>
            <a:ext cx="756642" cy="1469350"/>
          </a:xfrm>
          <a:prstGeom prst="roundRect">
            <a:avLst>
              <a:gd name="adj" fmla="val 125"/>
            </a:avLst>
          </a:prstGeom>
          <a:solidFill>
            <a:srgbClr val="F2EEEE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960" y="4502706"/>
            <a:ext cx="283726" cy="28372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25216" y="4098965"/>
            <a:ext cx="5148024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Blockchain Layer (Logic &amp; Persistence)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1725216" y="4584859"/>
            <a:ext cx="1212568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core logic is written in </a:t>
            </a: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Solidity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deployed via </a:t>
            </a: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Hardhat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This layer manages the voter registry, candidate lists, and the immutable counting mechanism enforced by the smart contract.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756642" y="5591175"/>
            <a:ext cx="13117116" cy="1515070"/>
          </a:xfrm>
          <a:prstGeom prst="roundRect">
            <a:avLst>
              <a:gd name="adj" fmla="val 187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79502" y="5614035"/>
            <a:ext cx="756642" cy="1469350"/>
          </a:xfrm>
          <a:prstGeom prst="roundRect">
            <a:avLst>
              <a:gd name="adj" fmla="val 125"/>
            </a:avLst>
          </a:prstGeom>
          <a:solidFill>
            <a:srgbClr val="F2EEEE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960" y="6206847"/>
            <a:ext cx="283726" cy="28372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725216" y="5803106"/>
            <a:ext cx="4692134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Interaction Layer (Communication)</a:t>
            </a:r>
            <a:endParaRPr lang="en-US" sz="2300" dirty="0"/>
          </a:p>
        </p:txBody>
      </p:sp>
      <p:sp>
        <p:nvSpPr>
          <p:cNvPr id="18" name="Text 13"/>
          <p:cNvSpPr/>
          <p:nvPr/>
        </p:nvSpPr>
        <p:spPr>
          <a:xfrm>
            <a:off x="1725216" y="6289000"/>
            <a:ext cx="1212568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Facilitates communication between the frontend and the blockchain network. </a:t>
            </a: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Web3.js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used for method calls, and </a:t>
            </a: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MetaMask</a:t>
            </a: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provides secure, decentralized identity and transaction signing.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756642" y="7319010"/>
            <a:ext cx="1311711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layered approach ensures that business logic is separated from presentation, residing securely on the decentralized network.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364" y="699373"/>
            <a:ext cx="8586073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Technology Stack: A Modern DApp Foundation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29364" y="1530310"/>
            <a:ext cx="13371671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uses a modern full-stack setup optimized for blockchain applications, ensuring reliability, speed, and scalability. Each component plays a vital role in delivering a production-ready system.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4" y="2210872"/>
            <a:ext cx="1160502" cy="11605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47148" y="2210872"/>
            <a:ext cx="1877616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React.js – Frontend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947148" y="2563297"/>
            <a:ext cx="1877616" cy="1510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robust library for building dynamic, single-page user interfaces, ensuring a fast and responsive voting experience.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336" y="2210872"/>
            <a:ext cx="1160502" cy="11605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120" y="2210872"/>
            <a:ext cx="1877735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Solidity – Smart Contracts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339120" y="2821424"/>
            <a:ext cx="1877735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object-oriented language for writing the secure, verifiable, and immutable logic that governs the entire election process on the Ethereum Virtual Machine (EVM).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427" y="2210872"/>
            <a:ext cx="1160502" cy="11605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731210" y="2210872"/>
            <a:ext cx="1877735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Hardhat – Testing &amp; Deployment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8731210" y="2821424"/>
            <a:ext cx="1877735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professional development environment used for writing and running comprehensive tests, debugging, and deploying the smart contracts onto the network.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517" y="2210872"/>
            <a:ext cx="1160502" cy="116050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123301" y="2210872"/>
            <a:ext cx="1877735" cy="774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Web3.js – Blockchain Interaction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2123301" y="3079552"/>
            <a:ext cx="1877735" cy="1762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essential library used to connect the React application to the Ethereum blockchain, allowing users to send transactions and read chain data.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64" y="5156954"/>
            <a:ext cx="1160502" cy="116050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47148" y="5156954"/>
            <a:ext cx="1877616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MetaMask – Wallet Integration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947148" y="5767507"/>
            <a:ext cx="1877616" cy="1762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Serves as the secure digital wallet for users, managing their decentralized identity and signing the transactions (votes) with their private keys.</a:t>
            </a:r>
            <a:endParaRPr lang="en-US" sz="12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1336" y="5156954"/>
            <a:ext cx="1160502" cy="116050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339120" y="5156954"/>
            <a:ext cx="1877735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Tailwind CSS – UI Framework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5339120" y="5767507"/>
            <a:ext cx="1877735" cy="1510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utility-first CSS framework enabling rapid, consistent, and highly customized styling for the modern and accessible user interface.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1186</Words>
  <Application>Microsoft Office PowerPoint</Application>
  <PresentationFormat>Custom</PresentationFormat>
  <Paragraphs>105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PT Serif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rishika banerjee</dc:creator>
  <cp:lastModifiedBy>rishika banerjee</cp:lastModifiedBy>
  <cp:revision>3</cp:revision>
  <dcterms:created xsi:type="dcterms:W3CDTF">2025-10-21T14:02:47Z</dcterms:created>
  <dcterms:modified xsi:type="dcterms:W3CDTF">2025-10-22T05:44:37Z</dcterms:modified>
</cp:coreProperties>
</file>